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56" r:id="rId2"/>
    <p:sldId id="334" r:id="rId3"/>
    <p:sldId id="261" r:id="rId4"/>
    <p:sldId id="321" r:id="rId5"/>
    <p:sldId id="322" r:id="rId6"/>
    <p:sldId id="268" r:id="rId7"/>
    <p:sldId id="347" r:id="rId8"/>
    <p:sldId id="348" r:id="rId9"/>
    <p:sldId id="349" r:id="rId10"/>
    <p:sldId id="350" r:id="rId11"/>
    <p:sldId id="329" r:id="rId12"/>
    <p:sldId id="340" r:id="rId13"/>
    <p:sldId id="341" r:id="rId14"/>
    <p:sldId id="330" r:id="rId15"/>
    <p:sldId id="331" r:id="rId16"/>
    <p:sldId id="336" r:id="rId17"/>
    <p:sldId id="337" r:id="rId18"/>
    <p:sldId id="338" r:id="rId19"/>
    <p:sldId id="339" r:id="rId20"/>
    <p:sldId id="332" r:id="rId21"/>
    <p:sldId id="264" r:id="rId22"/>
    <p:sldId id="344" r:id="rId23"/>
    <p:sldId id="342" r:id="rId24"/>
    <p:sldId id="343" r:id="rId25"/>
    <p:sldId id="345" r:id="rId26"/>
    <p:sldId id="269" r:id="rId27"/>
    <p:sldId id="33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3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1E1471-3243-47A9-AAF9-4E9251F8F71F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5CED9-E37D-4D5D-B4EE-12796F4318E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2923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50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3748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731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29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687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7393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493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475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485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0504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749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C7788E52-521E-4DAC-92CE-3883A4EA04F7}" type="datetimeFigureOut">
              <a:rPr lang="en-IN" smtClean="0"/>
              <a:t>31-01-2026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67A0F5C-9116-4934-BA48-F9CAE698D31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0950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blog.com/developers-guide-to-multi-agent-patterns-in-adk/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ayurmadnani/multi-agent-debate" TargetMode="Externa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0bk.github.io/killedbyllm/" TargetMode="External"/><Relationship Id="rId2" Type="http://schemas.openxmlformats.org/officeDocument/2006/relationships/hyperlink" Target="https://ourworldindata.org/brief-history-of-ai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11.18258" TargetMode="External"/><Relationship Id="rId2" Type="http://schemas.openxmlformats.org/officeDocument/2006/relationships/hyperlink" Target="https://arxiv.org/abs/2506.02153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microsoft.ai/news/the-path-to-medical-superintelligence/" TargetMode="External"/><Relationship Id="rId4" Type="http://schemas.openxmlformats.org/officeDocument/2006/relationships/hyperlink" Target="https://blog.langchain.com/benchmarking-multi-agent-architecture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9967-E5D3-9BB3-D5BA-6D96D552A2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Multi Agent AI Systems</a:t>
            </a:r>
            <a:endParaRPr lang="en-IN" sz="2400" dirty="0">
              <a:solidFill>
                <a:schemeClr val="accent2"/>
              </a:solidFill>
            </a:endParaRPr>
          </a:p>
        </p:txBody>
      </p:sp>
      <p:sp>
        <p:nvSpPr>
          <p:cNvPr id="3" name="Google Shape;34;p6">
            <a:extLst>
              <a:ext uri="{FF2B5EF4-FFF2-40B4-BE49-F238E27FC236}">
                <a16:creationId xmlns:a16="http://schemas.microsoft.com/office/drawing/2014/main" id="{BD547F39-4BE0-B43A-02DE-C37411954609}"/>
              </a:ext>
            </a:extLst>
          </p:cNvPr>
          <p:cNvSpPr txBox="1"/>
          <p:nvPr/>
        </p:nvSpPr>
        <p:spPr>
          <a:xfrm>
            <a:off x="7160159" y="4276962"/>
            <a:ext cx="371954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en-US" sz="2400" dirty="0" err="1">
                <a:solidFill>
                  <a:srgbClr val="002060"/>
                </a:solidFill>
              </a:rPr>
              <a:t>HasGeek</a:t>
            </a:r>
            <a:endParaRPr lang="en-US" sz="2400" dirty="0">
              <a:solidFill>
                <a:srgbClr val="002060"/>
              </a:solidFill>
            </a:endParaRPr>
          </a:p>
          <a:p>
            <a:pPr lvl="0"/>
            <a:r>
              <a:rPr lang="en-US" sz="2400" dirty="0">
                <a:solidFill>
                  <a:srgbClr val="002060"/>
                </a:solidFill>
              </a:rPr>
              <a:t>The Fifth Elephant</a:t>
            </a:r>
            <a:endParaRPr sz="2400" dirty="0">
              <a:solidFill>
                <a:srgbClr val="002060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34;p6">
            <a:extLst>
              <a:ext uri="{FF2B5EF4-FFF2-40B4-BE49-F238E27FC236}">
                <a16:creationId xmlns:a16="http://schemas.microsoft.com/office/drawing/2014/main" id="{18C5C5F4-342F-3365-60CA-C263A3617336}"/>
              </a:ext>
            </a:extLst>
          </p:cNvPr>
          <p:cNvSpPr txBox="1"/>
          <p:nvPr/>
        </p:nvSpPr>
        <p:spPr>
          <a:xfrm>
            <a:off x="4955960" y="5200261"/>
            <a:ext cx="215815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accent2"/>
                </a:solidFill>
                <a:latin typeface="+mj-lt"/>
                <a:ea typeface="Roboto Mono Light"/>
                <a:cs typeface="Roboto Mono Light"/>
                <a:sym typeface="Roboto Mono Light"/>
              </a:rPr>
              <a:t>Mayur Madnani</a:t>
            </a:r>
            <a:endParaRPr sz="3200" dirty="0">
              <a:solidFill>
                <a:schemeClr val="accent2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498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87B51F-785A-82A5-373D-AC2130F07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>
            <a:extLst>
              <a:ext uri="{FF2B5EF4-FFF2-40B4-BE49-F238E27FC236}">
                <a16:creationId xmlns:a16="http://schemas.microsoft.com/office/drawing/2014/main" id="{1393769D-80DA-9F83-E1FE-66DD14E40C73}"/>
              </a:ext>
            </a:extLst>
          </p:cNvPr>
          <p:cNvSpPr/>
          <p:nvPr/>
        </p:nvSpPr>
        <p:spPr>
          <a:xfrm>
            <a:off x="341333" y="330000"/>
            <a:ext cx="6113200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LLMs / SLMs</a:t>
            </a:r>
          </a:p>
        </p:txBody>
      </p:sp>
      <p:graphicFrame>
        <p:nvGraphicFramePr>
          <p:cNvPr id="67" name="Google Shape;67;p9"/>
          <p:cNvGraphicFramePr/>
          <p:nvPr>
            <p:extLst>
              <p:ext uri="{D42A27DB-BD31-4B8C-83A1-F6EECF244321}">
                <p14:modId xmlns:p14="http://schemas.microsoft.com/office/powerpoint/2010/main" val="2589058236"/>
              </p:ext>
            </p:extLst>
          </p:nvPr>
        </p:nvGraphicFramePr>
        <p:xfrm>
          <a:off x="1220400" y="1379233"/>
          <a:ext cx="9651999" cy="50594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17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7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17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/>
                        <a:t>Feature</a:t>
                      </a:r>
                      <a:endParaRPr sz="2400"/>
                    </a:p>
                  </a:txBody>
                  <a:tcPr marL="121900" marR="121900" marT="121900" marB="12190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</a:rPr>
                        <a:t>LLM</a:t>
                      </a:r>
                      <a:endParaRPr sz="24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chemeClr val="lt1"/>
                          </a:solidFill>
                        </a:rPr>
                        <a:t>SLM</a:t>
                      </a:r>
                      <a:endParaRPr sz="2400" b="1">
                        <a:solidFill>
                          <a:schemeClr val="lt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</a:rPr>
                        <a:t>Philosophy</a:t>
                      </a:r>
                      <a:endParaRPr sz="2400" b="1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One model to rule them all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Right tool for the right job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</a:rPr>
                        <a:t>Scale</a:t>
                      </a:r>
                      <a:endParaRPr sz="2400" b="1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Massive parameters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(100B+)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Compact &amp; Efficient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(&lt;10B)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4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</a:rPr>
                        <a:t>Focus</a:t>
                      </a:r>
                      <a:endParaRPr sz="2400" b="1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General purpose versatility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Domain precision &amp; Agentic workflows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04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</a:rPr>
                        <a:t>Resources</a:t>
                      </a:r>
                      <a:endParaRPr sz="2400" b="1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Requires data center clusters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Runs on consumer GPUs/edge devices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chemeClr val="dk1"/>
                          </a:solidFill>
                        </a:rPr>
                        <a:t>Outcome</a:t>
                      </a:r>
                      <a:endParaRPr sz="2400" b="1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</a:rPr>
                        <a:t>Raw Knowledge Capability</a:t>
                      </a:r>
                      <a:endParaRPr sz="210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 dirty="0">
                          <a:solidFill>
                            <a:schemeClr val="dk1"/>
                          </a:solidFill>
                        </a:rPr>
                        <a:t>Privacy, Speed, and ROI</a:t>
                      </a:r>
                      <a:endParaRPr sz="2100" dirty="0">
                        <a:solidFill>
                          <a:schemeClr val="dk1"/>
                        </a:solidFill>
                      </a:endParaRPr>
                    </a:p>
                  </a:txBody>
                  <a:tcPr marL="121900" marR="121900" marT="121900" marB="1219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2274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2DF236-9619-9343-61AC-12B74D418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36" y="1603369"/>
            <a:ext cx="7697528" cy="4437399"/>
          </a:xfrm>
          <a:prstGeom prst="rect">
            <a:avLst/>
          </a:prstGeom>
        </p:spPr>
      </p:pic>
      <p:sp>
        <p:nvSpPr>
          <p:cNvPr id="8" name="Google Shape;110;p12">
            <a:extLst>
              <a:ext uri="{FF2B5EF4-FFF2-40B4-BE49-F238E27FC236}">
                <a16:creationId xmlns:a16="http://schemas.microsoft.com/office/drawing/2014/main" id="{03474A44-8937-8BAD-68E1-BADF1A7C4EE1}"/>
              </a:ext>
            </a:extLst>
          </p:cNvPr>
          <p:cNvSpPr/>
          <p:nvPr/>
        </p:nvSpPr>
        <p:spPr>
          <a:xfrm>
            <a:off x="341332" y="330000"/>
            <a:ext cx="6770667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Prompts as behaviour controllers</a:t>
            </a:r>
          </a:p>
        </p:txBody>
      </p:sp>
    </p:spTree>
    <p:extLst>
      <p:ext uri="{BB962C8B-B14F-4D97-AF65-F5344CB8AC3E}">
        <p14:creationId xmlns:p14="http://schemas.microsoft.com/office/powerpoint/2010/main" val="2689624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01;p18" title="Gemini_Generated_Image_ux63vwux63vwux63.png">
            <a:extLst>
              <a:ext uri="{FF2B5EF4-FFF2-40B4-BE49-F238E27FC236}">
                <a16:creationId xmlns:a16="http://schemas.microsoft.com/office/drawing/2014/main" id="{D9A1771F-2C7F-601F-4D58-16941209852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4001" y="2084294"/>
            <a:ext cx="9143998" cy="268941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;p12">
            <a:extLst>
              <a:ext uri="{FF2B5EF4-FFF2-40B4-BE49-F238E27FC236}">
                <a16:creationId xmlns:a16="http://schemas.microsoft.com/office/drawing/2014/main" id="{FC710C0B-C7E7-A653-613B-9A4816854549}"/>
              </a:ext>
            </a:extLst>
          </p:cNvPr>
          <p:cNvSpPr/>
          <p:nvPr/>
        </p:nvSpPr>
        <p:spPr>
          <a:xfrm>
            <a:off x="341332" y="330000"/>
            <a:ext cx="4978813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Context Management</a:t>
            </a:r>
          </a:p>
        </p:txBody>
      </p:sp>
    </p:spTree>
    <p:extLst>
      <p:ext uri="{BB962C8B-B14F-4D97-AF65-F5344CB8AC3E}">
        <p14:creationId xmlns:p14="http://schemas.microsoft.com/office/powerpoint/2010/main" val="3652878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314;p20">
            <a:extLst>
              <a:ext uri="{FF2B5EF4-FFF2-40B4-BE49-F238E27FC236}">
                <a16:creationId xmlns:a16="http://schemas.microsoft.com/office/drawing/2014/main" id="{BC547BBF-EE57-91E0-F2E3-DA1E3A36200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83749" y="1518213"/>
            <a:ext cx="5112589" cy="148377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F28670-EB2A-6A81-E61B-D42664733B05}"/>
              </a:ext>
            </a:extLst>
          </p:cNvPr>
          <p:cNvSpPr txBox="1"/>
          <p:nvPr/>
        </p:nvSpPr>
        <p:spPr>
          <a:xfrm>
            <a:off x="935675" y="1588641"/>
            <a:ext cx="8768939" cy="50283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Function calling: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Forces structured outputs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Reduces hallucination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Enables deterministic execution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Best used for: APIs, DB queries, State updates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Prompting shifts from "what to say" to "what function to call“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Evals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Agents are non-deterministic and Manual testing doesn’t scale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Eval dimensions: Task success, Tool correctness, Latency, Cost, Failure rate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Use: Golden datasets, Regression evals, </a:t>
            </a:r>
            <a:r>
              <a:rPr lang="en-US" dirty="0" err="1"/>
              <a:t>Behaviour</a:t>
            </a:r>
            <a:r>
              <a:rPr lang="en-US" dirty="0"/>
              <a:t>-based scoring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Guardrails &amp; constraints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Structured outputs</a:t>
            </a:r>
          </a:p>
        </p:txBody>
      </p:sp>
      <p:sp>
        <p:nvSpPr>
          <p:cNvPr id="4" name="Google Shape;110;p12">
            <a:extLst>
              <a:ext uri="{FF2B5EF4-FFF2-40B4-BE49-F238E27FC236}">
                <a16:creationId xmlns:a16="http://schemas.microsoft.com/office/drawing/2014/main" id="{81C03BA4-3043-5139-5539-24D912B853DD}"/>
              </a:ext>
            </a:extLst>
          </p:cNvPr>
          <p:cNvSpPr/>
          <p:nvPr/>
        </p:nvSpPr>
        <p:spPr>
          <a:xfrm>
            <a:off x="341332" y="330000"/>
            <a:ext cx="4978813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255487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02AAD0EB-68DA-44F8-8C8E-2883FA31D225}"/>
              </a:ext>
            </a:extLst>
          </p:cNvPr>
          <p:cNvSpPr txBox="1">
            <a:spLocks/>
          </p:cNvSpPr>
          <p:nvPr/>
        </p:nvSpPr>
        <p:spPr>
          <a:xfrm>
            <a:off x="844509" y="1758424"/>
            <a:ext cx="5279200" cy="3631297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Font typeface="Arial" panose="020B0604020202020204" pitchFamily="34" charset="0"/>
              <a:buNone/>
            </a:pPr>
            <a:r>
              <a:rPr lang="en-US" sz="2000" dirty="0"/>
              <a:t>A strong role includes:</a:t>
            </a:r>
          </a:p>
          <a:p>
            <a:r>
              <a:rPr lang="en-US" sz="2000" dirty="0"/>
              <a:t>Who the agent is</a:t>
            </a:r>
          </a:p>
          <a:p>
            <a:r>
              <a:rPr lang="en-US" sz="2000" dirty="0"/>
              <a:t>What it is optimizing for</a:t>
            </a:r>
          </a:p>
          <a:p>
            <a:r>
              <a:rPr lang="en-US" sz="2000" dirty="0"/>
              <a:t>What it must avoid</a:t>
            </a:r>
          </a:p>
          <a:p>
            <a:pPr marL="186262" indent="0">
              <a:buFont typeface="Arial" panose="020B0604020202020204" pitchFamily="34" charset="0"/>
              <a:buNone/>
            </a:pPr>
            <a:endParaRPr lang="en-IN" sz="2000" dirty="0"/>
          </a:p>
          <a:p>
            <a:pPr marL="186262" indent="0">
              <a:buFont typeface="Arial" panose="020B0604020202020204" pitchFamily="34" charset="0"/>
              <a:buNone/>
            </a:pPr>
            <a:r>
              <a:rPr lang="en-US" sz="2000" dirty="0"/>
              <a:t>Role-based prompting:</a:t>
            </a:r>
          </a:p>
          <a:p>
            <a:r>
              <a:rPr lang="en-US" sz="2000" dirty="0"/>
              <a:t>Narrows solution space</a:t>
            </a:r>
          </a:p>
          <a:p>
            <a:r>
              <a:rPr lang="en-US" sz="2000" dirty="0"/>
              <a:t>Activates domain-relevant priors</a:t>
            </a:r>
          </a:p>
          <a:p>
            <a:r>
              <a:rPr lang="en-US" sz="2000" dirty="0"/>
              <a:t>Improves consistency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769F03-FDE9-6E37-EADB-46041D6496E4}"/>
              </a:ext>
            </a:extLst>
          </p:cNvPr>
          <p:cNvSpPr txBox="1"/>
          <p:nvPr/>
        </p:nvSpPr>
        <p:spPr>
          <a:xfrm>
            <a:off x="7459100" y="1474182"/>
            <a:ext cx="176041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3200" b="1" dirty="0">
                <a:solidFill>
                  <a:srgbClr val="FF0000"/>
                </a:solidFill>
              </a:rPr>
              <a:t>Role</a:t>
            </a:r>
            <a:r>
              <a:rPr lang="en-IN" sz="3200" b="1" dirty="0"/>
              <a:t> </a:t>
            </a:r>
          </a:p>
          <a:p>
            <a:pPr algn="ctr"/>
            <a:r>
              <a:rPr lang="en-IN" sz="24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IN" sz="2400" b="1" dirty="0"/>
              <a:t> </a:t>
            </a:r>
          </a:p>
          <a:p>
            <a:pPr algn="ctr"/>
            <a:r>
              <a:rPr lang="en-IN" sz="3200" b="1" dirty="0">
                <a:solidFill>
                  <a:srgbClr val="FFC000"/>
                </a:solidFill>
              </a:rPr>
              <a:t>Persona</a:t>
            </a:r>
            <a:r>
              <a:rPr lang="en-IN" sz="3200" b="1" dirty="0"/>
              <a:t> </a:t>
            </a:r>
          </a:p>
          <a:p>
            <a:pPr algn="ctr"/>
            <a:r>
              <a:rPr lang="en-IN" sz="24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IN" sz="3200" b="1" dirty="0"/>
              <a:t>  </a:t>
            </a:r>
          </a:p>
          <a:p>
            <a:pPr algn="ctr"/>
            <a:r>
              <a:rPr lang="en-IN" sz="3200" b="1" dirty="0">
                <a:solidFill>
                  <a:srgbClr val="92D050"/>
                </a:solidFill>
              </a:rPr>
              <a:t>Tone</a:t>
            </a:r>
            <a:r>
              <a:rPr lang="en-IN" sz="3200" b="1" dirty="0"/>
              <a:t> </a:t>
            </a:r>
          </a:p>
          <a:p>
            <a:pPr algn="ctr"/>
            <a:r>
              <a:rPr lang="en-IN" sz="24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IN" sz="3200" b="1" dirty="0"/>
              <a:t> </a:t>
            </a:r>
          </a:p>
          <a:p>
            <a:pPr algn="ctr"/>
            <a:r>
              <a:rPr lang="en-IN" sz="3200" b="1" dirty="0">
                <a:solidFill>
                  <a:srgbClr val="0070C0"/>
                </a:solidFill>
              </a:rPr>
              <a:t>Expertise</a:t>
            </a:r>
          </a:p>
        </p:txBody>
      </p:sp>
      <p:sp>
        <p:nvSpPr>
          <p:cNvPr id="3" name="Google Shape;110;p12">
            <a:extLst>
              <a:ext uri="{FF2B5EF4-FFF2-40B4-BE49-F238E27FC236}">
                <a16:creationId xmlns:a16="http://schemas.microsoft.com/office/drawing/2014/main" id="{4CED1F5E-6EF3-B285-49C7-8EFF39C5FDEA}"/>
              </a:ext>
            </a:extLst>
          </p:cNvPr>
          <p:cNvSpPr/>
          <p:nvPr/>
        </p:nvSpPr>
        <p:spPr>
          <a:xfrm>
            <a:off x="341332" y="330000"/>
            <a:ext cx="4978813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Role-based prompting</a:t>
            </a:r>
          </a:p>
        </p:txBody>
      </p:sp>
    </p:spTree>
    <p:extLst>
      <p:ext uri="{BB962C8B-B14F-4D97-AF65-F5344CB8AC3E}">
        <p14:creationId xmlns:p14="http://schemas.microsoft.com/office/powerpoint/2010/main" val="29090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03;p10">
            <a:extLst>
              <a:ext uri="{FF2B5EF4-FFF2-40B4-BE49-F238E27FC236}">
                <a16:creationId xmlns:a16="http://schemas.microsoft.com/office/drawing/2014/main" id="{5E39EAE6-0A34-8BE5-CFF6-1279C609B7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48217" y="2009184"/>
            <a:ext cx="5773146" cy="225208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04;p10">
            <a:extLst>
              <a:ext uri="{FF2B5EF4-FFF2-40B4-BE49-F238E27FC236}">
                <a16:creationId xmlns:a16="http://schemas.microsoft.com/office/drawing/2014/main" id="{B26E5D87-CACD-EE9F-EC0A-DF115BDBA03E}"/>
              </a:ext>
            </a:extLst>
          </p:cNvPr>
          <p:cNvSpPr txBox="1">
            <a:spLocks noGrp="1"/>
          </p:cNvSpPr>
          <p:nvPr/>
        </p:nvSpPr>
        <p:spPr>
          <a:xfrm>
            <a:off x="2123297" y="5287411"/>
            <a:ext cx="7530385" cy="300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2921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29210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600" i="1" u="sng" dirty="0"/>
              <a:t>A strong persona defines what the agent is optimizing for AND what it must avoid</a:t>
            </a:r>
            <a:endParaRPr sz="1600" dirty="0"/>
          </a:p>
        </p:txBody>
      </p:sp>
      <p:sp>
        <p:nvSpPr>
          <p:cNvPr id="30" name="Google Shape;205;p10">
            <a:extLst>
              <a:ext uri="{FF2B5EF4-FFF2-40B4-BE49-F238E27FC236}">
                <a16:creationId xmlns:a16="http://schemas.microsoft.com/office/drawing/2014/main" id="{E3C96898-1755-F3C7-48C8-A03246748C40}"/>
              </a:ext>
            </a:extLst>
          </p:cNvPr>
          <p:cNvSpPr txBox="1"/>
          <p:nvPr/>
        </p:nvSpPr>
        <p:spPr>
          <a:xfrm>
            <a:off x="8372383" y="1842227"/>
            <a:ext cx="1571400" cy="25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Role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Persona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Tone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 dirty="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Expertise</a:t>
            </a:r>
            <a:endParaRPr dirty="0"/>
          </a:p>
        </p:txBody>
      </p:sp>
      <p:cxnSp>
        <p:nvCxnSpPr>
          <p:cNvPr id="31" name="Google Shape;206;p10">
            <a:extLst>
              <a:ext uri="{FF2B5EF4-FFF2-40B4-BE49-F238E27FC236}">
                <a16:creationId xmlns:a16="http://schemas.microsoft.com/office/drawing/2014/main" id="{D00F355D-2321-4291-6C2A-218B65228C3F}"/>
              </a:ext>
            </a:extLst>
          </p:cNvPr>
          <p:cNvCxnSpPr>
            <a:cxnSpLocks/>
          </p:cNvCxnSpPr>
          <p:nvPr/>
        </p:nvCxnSpPr>
        <p:spPr>
          <a:xfrm flipH="1">
            <a:off x="6273790" y="2694959"/>
            <a:ext cx="2319600" cy="385500"/>
          </a:xfrm>
          <a:prstGeom prst="curvedConnector3">
            <a:avLst>
              <a:gd name="adj1" fmla="val 32836"/>
            </a:avLst>
          </a:prstGeom>
          <a:noFill/>
          <a:ln w="19050" cap="flat" cmpd="sng">
            <a:solidFill>
              <a:srgbClr val="FFC00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" name="Google Shape;207;p10">
            <a:extLst>
              <a:ext uri="{FF2B5EF4-FFF2-40B4-BE49-F238E27FC236}">
                <a16:creationId xmlns:a16="http://schemas.microsoft.com/office/drawing/2014/main" id="{90EB07CC-9552-1B6E-CFFC-AAC2BFC6EEDE}"/>
              </a:ext>
            </a:extLst>
          </p:cNvPr>
          <p:cNvCxnSpPr>
            <a:cxnSpLocks/>
          </p:cNvCxnSpPr>
          <p:nvPr/>
        </p:nvCxnSpPr>
        <p:spPr>
          <a:xfrm flipH="1">
            <a:off x="6470015" y="3435984"/>
            <a:ext cx="2415900" cy="246900"/>
          </a:xfrm>
          <a:prstGeom prst="curvedConnector3">
            <a:avLst>
              <a:gd name="adj1" fmla="val 40305"/>
            </a:avLst>
          </a:prstGeom>
          <a:noFill/>
          <a:ln w="19050" cap="flat" cmpd="sng">
            <a:solidFill>
              <a:srgbClr val="92D05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33" name="Google Shape;208;p10">
            <a:extLst>
              <a:ext uri="{FF2B5EF4-FFF2-40B4-BE49-F238E27FC236}">
                <a16:creationId xmlns:a16="http://schemas.microsoft.com/office/drawing/2014/main" id="{C995ECDE-E423-89E9-5A3E-D7D340072BC2}"/>
              </a:ext>
            </a:extLst>
          </p:cNvPr>
          <p:cNvGrpSpPr/>
          <p:nvPr/>
        </p:nvGrpSpPr>
        <p:grpSpPr>
          <a:xfrm>
            <a:off x="6603240" y="2064284"/>
            <a:ext cx="2242400" cy="819725"/>
            <a:chOff x="5269625" y="1422525"/>
            <a:chExt cx="2242400" cy="819725"/>
          </a:xfrm>
        </p:grpSpPr>
        <p:cxnSp>
          <p:nvCxnSpPr>
            <p:cNvPr id="37" name="Google Shape;209;p10">
              <a:extLst>
                <a:ext uri="{FF2B5EF4-FFF2-40B4-BE49-F238E27FC236}">
                  <a16:creationId xmlns:a16="http://schemas.microsoft.com/office/drawing/2014/main" id="{4FDD20D7-BCE6-F4F5-FFE9-2E61180A7A71}"/>
                </a:ext>
              </a:extLst>
            </p:cNvPr>
            <p:cNvCxnSpPr/>
            <p:nvPr/>
          </p:nvCxnSpPr>
          <p:spPr>
            <a:xfrm flipH="1">
              <a:off x="6026425" y="1422525"/>
              <a:ext cx="1485600" cy="756900"/>
            </a:xfrm>
            <a:prstGeom prst="curvedConnector3">
              <a:avLst>
                <a:gd name="adj1" fmla="val 50000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8" name="Google Shape;210;p10">
              <a:extLst>
                <a:ext uri="{FF2B5EF4-FFF2-40B4-BE49-F238E27FC236}">
                  <a16:creationId xmlns:a16="http://schemas.microsoft.com/office/drawing/2014/main" id="{DB65DC28-326C-FFFC-93C8-D66CC9727AD8}"/>
                </a:ext>
              </a:extLst>
            </p:cNvPr>
            <p:cNvSpPr/>
            <p:nvPr/>
          </p:nvSpPr>
          <p:spPr>
            <a:xfrm>
              <a:off x="5269625" y="2083250"/>
              <a:ext cx="756900" cy="159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4" name="Google Shape;211;p10">
            <a:extLst>
              <a:ext uri="{FF2B5EF4-FFF2-40B4-BE49-F238E27FC236}">
                <a16:creationId xmlns:a16="http://schemas.microsoft.com/office/drawing/2014/main" id="{0E7C6503-8B79-7DA8-A39F-2C8E37A4D61C}"/>
              </a:ext>
            </a:extLst>
          </p:cNvPr>
          <p:cNvGrpSpPr/>
          <p:nvPr/>
        </p:nvGrpSpPr>
        <p:grpSpPr>
          <a:xfrm>
            <a:off x="5888490" y="2725009"/>
            <a:ext cx="2620800" cy="1440600"/>
            <a:chOff x="4554875" y="2083250"/>
            <a:chExt cx="2620800" cy="1440600"/>
          </a:xfrm>
        </p:grpSpPr>
        <p:cxnSp>
          <p:nvCxnSpPr>
            <p:cNvPr id="35" name="Google Shape;212;p10">
              <a:extLst>
                <a:ext uri="{FF2B5EF4-FFF2-40B4-BE49-F238E27FC236}">
                  <a16:creationId xmlns:a16="http://schemas.microsoft.com/office/drawing/2014/main" id="{A7EF15D2-7A1E-F03D-28A7-EE47295BD112}"/>
                </a:ext>
              </a:extLst>
            </p:cNvPr>
            <p:cNvCxnSpPr>
              <a:endCxn id="36" idx="1"/>
            </p:cNvCxnSpPr>
            <p:nvPr/>
          </p:nvCxnSpPr>
          <p:spPr>
            <a:xfrm rot="10800000">
              <a:off x="4554875" y="2162750"/>
              <a:ext cx="2620800" cy="1361100"/>
            </a:xfrm>
            <a:prstGeom prst="curvedConnector3">
              <a:avLst>
                <a:gd name="adj1" fmla="val 115102"/>
              </a:avLst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sp>
          <p:nvSpPr>
            <p:cNvPr id="36" name="Google Shape;213;p10">
              <a:extLst>
                <a:ext uri="{FF2B5EF4-FFF2-40B4-BE49-F238E27FC236}">
                  <a16:creationId xmlns:a16="http://schemas.microsoft.com/office/drawing/2014/main" id="{BC91EF66-D00C-A1C8-E53C-6F183F5120AD}"/>
                </a:ext>
              </a:extLst>
            </p:cNvPr>
            <p:cNvSpPr/>
            <p:nvPr/>
          </p:nvSpPr>
          <p:spPr>
            <a:xfrm>
              <a:off x="4554875" y="2083250"/>
              <a:ext cx="679500" cy="1590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1" name="Google Shape;110;p12">
            <a:extLst>
              <a:ext uri="{FF2B5EF4-FFF2-40B4-BE49-F238E27FC236}">
                <a16:creationId xmlns:a16="http://schemas.microsoft.com/office/drawing/2014/main" id="{EED892B6-5A1C-7C17-A799-FAE788AC4990}"/>
              </a:ext>
            </a:extLst>
          </p:cNvPr>
          <p:cNvSpPr/>
          <p:nvPr/>
        </p:nvSpPr>
        <p:spPr>
          <a:xfrm>
            <a:off x="341332" y="330000"/>
            <a:ext cx="4978813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Role-based prompting</a:t>
            </a:r>
          </a:p>
        </p:txBody>
      </p:sp>
    </p:spTree>
    <p:extLst>
      <p:ext uri="{BB962C8B-B14F-4D97-AF65-F5344CB8AC3E}">
        <p14:creationId xmlns:p14="http://schemas.microsoft.com/office/powerpoint/2010/main" val="424500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24;g3bb5755c0d7_0_67">
            <a:extLst>
              <a:ext uri="{FF2B5EF4-FFF2-40B4-BE49-F238E27FC236}">
                <a16:creationId xmlns:a16="http://schemas.microsoft.com/office/drawing/2014/main" id="{3CCCA8D5-3AE6-5D6D-C14E-6255F6C0CCC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23999" y="1849582"/>
            <a:ext cx="9144002" cy="31588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;p12">
            <a:extLst>
              <a:ext uri="{FF2B5EF4-FFF2-40B4-BE49-F238E27FC236}">
                <a16:creationId xmlns:a16="http://schemas.microsoft.com/office/drawing/2014/main" id="{5276FF1C-9EE4-CFDC-D535-DD86D3891C58}"/>
              </a:ext>
            </a:extLst>
          </p:cNvPr>
          <p:cNvSpPr/>
          <p:nvPr/>
        </p:nvSpPr>
        <p:spPr>
          <a:xfrm>
            <a:off x="341333" y="330000"/>
            <a:ext cx="4751876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 err="1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CoT</a:t>
            </a:r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: Chain of Thought</a:t>
            </a:r>
          </a:p>
        </p:txBody>
      </p:sp>
    </p:spTree>
    <p:extLst>
      <p:ext uri="{BB962C8B-B14F-4D97-AF65-F5344CB8AC3E}">
        <p14:creationId xmlns:p14="http://schemas.microsoft.com/office/powerpoint/2010/main" val="21889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0;p12" title="Screenshot 2026-01-23 094043.png">
            <a:extLst>
              <a:ext uri="{FF2B5EF4-FFF2-40B4-BE49-F238E27FC236}">
                <a16:creationId xmlns:a16="http://schemas.microsoft.com/office/drawing/2014/main" id="{73280E75-781F-4CFA-9256-88F9A219640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27515" y="781885"/>
            <a:ext cx="4859926" cy="375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36;g3bb5755c0d7_0_72" title="Screenshot 2026-01-23 094122.png">
            <a:extLst>
              <a:ext uri="{FF2B5EF4-FFF2-40B4-BE49-F238E27FC236}">
                <a16:creationId xmlns:a16="http://schemas.microsoft.com/office/drawing/2014/main" id="{A0F0574A-2350-D0EA-3F79-A1971F2695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559" y="3065688"/>
            <a:ext cx="5621100" cy="30878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0;p12">
            <a:extLst>
              <a:ext uri="{FF2B5EF4-FFF2-40B4-BE49-F238E27FC236}">
                <a16:creationId xmlns:a16="http://schemas.microsoft.com/office/drawing/2014/main" id="{1DB72021-1421-55D0-AA72-1B443B1320E8}"/>
              </a:ext>
            </a:extLst>
          </p:cNvPr>
          <p:cNvSpPr/>
          <p:nvPr/>
        </p:nvSpPr>
        <p:spPr>
          <a:xfrm>
            <a:off x="341333" y="330000"/>
            <a:ext cx="4715300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 err="1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CoT</a:t>
            </a:r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: Chain of Thought</a:t>
            </a:r>
          </a:p>
        </p:txBody>
      </p:sp>
    </p:spTree>
    <p:extLst>
      <p:ext uri="{BB962C8B-B14F-4D97-AF65-F5344CB8AC3E}">
        <p14:creationId xmlns:p14="http://schemas.microsoft.com/office/powerpoint/2010/main" val="155480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57;g3bb5755c0d7_0_52">
            <a:extLst>
              <a:ext uri="{FF2B5EF4-FFF2-40B4-BE49-F238E27FC236}">
                <a16:creationId xmlns:a16="http://schemas.microsoft.com/office/drawing/2014/main" id="{CFAFDAE7-9A04-D0F6-A4AD-770B0807862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71539" y="1822725"/>
            <a:ext cx="7648921" cy="321254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0;p12">
            <a:extLst>
              <a:ext uri="{FF2B5EF4-FFF2-40B4-BE49-F238E27FC236}">
                <a16:creationId xmlns:a16="http://schemas.microsoft.com/office/drawing/2014/main" id="{1313098F-51F2-9C6C-A6DD-AD43EC1319D1}"/>
              </a:ext>
            </a:extLst>
          </p:cNvPr>
          <p:cNvSpPr/>
          <p:nvPr/>
        </p:nvSpPr>
        <p:spPr>
          <a:xfrm>
            <a:off x="341332" y="330000"/>
            <a:ext cx="5754668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 err="1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ReAct</a:t>
            </a:r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: Reason, </a:t>
            </a:r>
            <a:r>
              <a:rPr lang="en-IN" sz="3200" dirty="0" err="1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Act,Observe</a:t>
            </a:r>
            <a:endParaRPr lang="en-IN" sz="3200" dirty="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5458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63;p14" title="Screenshot 2026-01-23 092559.png">
            <a:extLst>
              <a:ext uri="{FF2B5EF4-FFF2-40B4-BE49-F238E27FC236}">
                <a16:creationId xmlns:a16="http://schemas.microsoft.com/office/drawing/2014/main" id="{AF7AF213-8EC0-B604-EE0B-E6C646B2958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24992" y="890656"/>
            <a:ext cx="4831601" cy="37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69;g3bb5755c0d7_0_57" title="Screenshot 2026-01-23 093926.png">
            <a:extLst>
              <a:ext uri="{FF2B5EF4-FFF2-40B4-BE49-F238E27FC236}">
                <a16:creationId xmlns:a16="http://schemas.microsoft.com/office/drawing/2014/main" id="{5B06F045-DE20-337E-ECAA-ADDA1AD78B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9792" y="2500299"/>
            <a:ext cx="3965200" cy="384147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10;p12">
            <a:extLst>
              <a:ext uri="{FF2B5EF4-FFF2-40B4-BE49-F238E27FC236}">
                <a16:creationId xmlns:a16="http://schemas.microsoft.com/office/drawing/2014/main" id="{D0068B6E-E262-CFE8-D8A9-BE76D8E6CAA4}"/>
              </a:ext>
            </a:extLst>
          </p:cNvPr>
          <p:cNvSpPr/>
          <p:nvPr/>
        </p:nvSpPr>
        <p:spPr>
          <a:xfrm>
            <a:off x="341332" y="330000"/>
            <a:ext cx="5754668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 err="1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ReAct</a:t>
            </a:r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: Reason, </a:t>
            </a:r>
            <a:r>
              <a:rPr lang="en-IN" sz="3200" dirty="0" err="1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Act,Observe</a:t>
            </a:r>
            <a:endParaRPr lang="en-IN" sz="3200" dirty="0">
              <a:solidFill>
                <a:srgbClr val="1E1E1E"/>
              </a:solidFill>
              <a:ea typeface="Google Sans"/>
              <a:cs typeface="Google Sans"/>
              <a:sym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2364232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;p6">
            <a:extLst>
              <a:ext uri="{FF2B5EF4-FFF2-40B4-BE49-F238E27FC236}">
                <a16:creationId xmlns:a16="http://schemas.microsoft.com/office/drawing/2014/main" id="{C8AA9C7A-3DBE-DC83-2D6A-C5047FE64D1E}"/>
              </a:ext>
            </a:extLst>
          </p:cNvPr>
          <p:cNvSpPr txBox="1"/>
          <p:nvPr/>
        </p:nvSpPr>
        <p:spPr>
          <a:xfrm>
            <a:off x="2180209" y="5217269"/>
            <a:ext cx="212831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+mj-lt"/>
                <a:ea typeface="Roboto Mono Light"/>
                <a:cs typeface="Roboto Mono Light"/>
                <a:sym typeface="Roboto Mono Light"/>
              </a:rPr>
              <a:t>Mayur Madnani</a:t>
            </a:r>
            <a:endParaRPr sz="2400" dirty="0">
              <a:solidFill>
                <a:schemeClr val="dk1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" name="Google Shape;35;p6">
            <a:extLst>
              <a:ext uri="{FF2B5EF4-FFF2-40B4-BE49-F238E27FC236}">
                <a16:creationId xmlns:a16="http://schemas.microsoft.com/office/drawing/2014/main" id="{0DBC1F6A-936B-3E3E-B6DD-7F92E6D21725}"/>
              </a:ext>
            </a:extLst>
          </p:cNvPr>
          <p:cNvSpPr txBox="1"/>
          <p:nvPr/>
        </p:nvSpPr>
        <p:spPr>
          <a:xfrm>
            <a:off x="1453685" y="2275554"/>
            <a:ext cx="4294200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Staff Engg @ JioHotstar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Previously @ Intuit, Walmart, SAP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Expertise in Data, AI and Backend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~10 years in the Industry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GenAI Course Author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Speaker &amp; Mentor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D12F6-B777-0F16-9FC8-45891031D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41" y="1100379"/>
            <a:ext cx="4003337" cy="43937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4" name="Google Shape;110;p12">
            <a:extLst>
              <a:ext uri="{FF2B5EF4-FFF2-40B4-BE49-F238E27FC236}">
                <a16:creationId xmlns:a16="http://schemas.microsoft.com/office/drawing/2014/main" id="{CACC83DE-CCEC-DD6A-A4BE-6609C45073BF}"/>
              </a:ext>
            </a:extLst>
          </p:cNvPr>
          <p:cNvSpPr/>
          <p:nvPr/>
        </p:nvSpPr>
        <p:spPr>
          <a:xfrm>
            <a:off x="354363" y="280379"/>
            <a:ext cx="2749055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/>
              <a:t>Who Am I?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83155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1E1A97-AE30-B305-AA2B-ACDFC1CC6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860" y="1725256"/>
            <a:ext cx="9384280" cy="4021835"/>
          </a:xfrm>
          <a:prstGeom prst="rect">
            <a:avLst/>
          </a:prstGeom>
        </p:spPr>
      </p:pic>
      <p:sp>
        <p:nvSpPr>
          <p:cNvPr id="6" name="Google Shape;351;p52">
            <a:extLst>
              <a:ext uri="{FF2B5EF4-FFF2-40B4-BE49-F238E27FC236}">
                <a16:creationId xmlns:a16="http://schemas.microsoft.com/office/drawing/2014/main" id="{517B638C-92AB-3C44-D3CD-4F5263240424}"/>
              </a:ext>
            </a:extLst>
          </p:cNvPr>
          <p:cNvSpPr txBox="1">
            <a:spLocks/>
          </p:cNvSpPr>
          <p:nvPr/>
        </p:nvSpPr>
        <p:spPr>
          <a:xfrm>
            <a:off x="1876779" y="5840335"/>
            <a:ext cx="9346167" cy="400863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 algn="ctr">
              <a:buFont typeface="Arial" panose="020B0604020202020204" pitchFamily="34" charset="0"/>
              <a:buNone/>
            </a:pPr>
            <a:r>
              <a:rPr lang="en-US" i="1" u="sng"/>
              <a:t>Modular prompts, Clear contracts, Evals</a:t>
            </a:r>
            <a:endParaRPr lang="en-US" i="1" u="sng" dirty="0"/>
          </a:p>
        </p:txBody>
      </p:sp>
      <p:sp>
        <p:nvSpPr>
          <p:cNvPr id="2" name="Google Shape;110;p12">
            <a:extLst>
              <a:ext uri="{FF2B5EF4-FFF2-40B4-BE49-F238E27FC236}">
                <a16:creationId xmlns:a16="http://schemas.microsoft.com/office/drawing/2014/main" id="{F09F27BE-212B-ED3A-5E7B-7608A8762A85}"/>
              </a:ext>
            </a:extLst>
          </p:cNvPr>
          <p:cNvSpPr/>
          <p:nvPr/>
        </p:nvSpPr>
        <p:spPr>
          <a:xfrm>
            <a:off x="341332" y="330000"/>
            <a:ext cx="4578140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How much to prompt?</a:t>
            </a:r>
          </a:p>
        </p:txBody>
      </p:sp>
    </p:spTree>
    <p:extLst>
      <p:ext uri="{BB962C8B-B14F-4D97-AF65-F5344CB8AC3E}">
        <p14:creationId xmlns:p14="http://schemas.microsoft.com/office/powerpoint/2010/main" val="597546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5514FD-CEBF-6DB9-4BC7-8AC9A1D38B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034" y="1428797"/>
            <a:ext cx="5887930" cy="44159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E6511-C4F4-F498-A37B-36F14ED2B681}"/>
              </a:ext>
            </a:extLst>
          </p:cNvPr>
          <p:cNvSpPr txBox="1"/>
          <p:nvPr/>
        </p:nvSpPr>
        <p:spPr>
          <a:xfrm>
            <a:off x="1980738" y="6123543"/>
            <a:ext cx="823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https://developers.googleblog.com/developers-guide-to-multi-agent-patterns-in-adk/</a:t>
            </a:r>
            <a:endParaRPr lang="en-IN" dirty="0"/>
          </a:p>
        </p:txBody>
      </p:sp>
      <p:sp>
        <p:nvSpPr>
          <p:cNvPr id="3" name="Google Shape;110;p12">
            <a:extLst>
              <a:ext uri="{FF2B5EF4-FFF2-40B4-BE49-F238E27FC236}">
                <a16:creationId xmlns:a16="http://schemas.microsoft.com/office/drawing/2014/main" id="{091E758C-AE60-968A-2CD7-B67DC5736238}"/>
              </a:ext>
            </a:extLst>
          </p:cNvPr>
          <p:cNvSpPr/>
          <p:nvPr/>
        </p:nvSpPr>
        <p:spPr>
          <a:xfrm>
            <a:off x="341332" y="330000"/>
            <a:ext cx="5754668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Multi-Agent Design Patterns</a:t>
            </a:r>
          </a:p>
        </p:txBody>
      </p:sp>
    </p:spTree>
    <p:extLst>
      <p:ext uri="{BB962C8B-B14F-4D97-AF65-F5344CB8AC3E}">
        <p14:creationId xmlns:p14="http://schemas.microsoft.com/office/powerpoint/2010/main" val="3664643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26;p22">
            <a:extLst>
              <a:ext uri="{FF2B5EF4-FFF2-40B4-BE49-F238E27FC236}">
                <a16:creationId xmlns:a16="http://schemas.microsoft.com/office/drawing/2014/main" id="{BD5E022D-95FE-1DB7-31C0-92641DBEFEC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41765" y="2652763"/>
            <a:ext cx="5322767" cy="155247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0;p12">
            <a:extLst>
              <a:ext uri="{FF2B5EF4-FFF2-40B4-BE49-F238E27FC236}">
                <a16:creationId xmlns:a16="http://schemas.microsoft.com/office/drawing/2014/main" id="{2B05A962-9F0A-6A73-8228-4A6916BA5E36}"/>
              </a:ext>
            </a:extLst>
          </p:cNvPr>
          <p:cNvSpPr/>
          <p:nvPr/>
        </p:nvSpPr>
        <p:spPr>
          <a:xfrm>
            <a:off x="341332" y="330000"/>
            <a:ext cx="5754668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Prompt chaining</a:t>
            </a:r>
          </a:p>
        </p:txBody>
      </p:sp>
      <p:sp>
        <p:nvSpPr>
          <p:cNvPr id="7" name="Google Shape;351;p52">
            <a:extLst>
              <a:ext uri="{FF2B5EF4-FFF2-40B4-BE49-F238E27FC236}">
                <a16:creationId xmlns:a16="http://schemas.microsoft.com/office/drawing/2014/main" id="{EE1B92CD-DFB0-CD23-423B-B831C23E1C14}"/>
              </a:ext>
            </a:extLst>
          </p:cNvPr>
          <p:cNvSpPr txBox="1">
            <a:spLocks/>
          </p:cNvSpPr>
          <p:nvPr/>
        </p:nvSpPr>
        <p:spPr>
          <a:xfrm>
            <a:off x="816801" y="2090933"/>
            <a:ext cx="8939847" cy="281357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Break complex tasks into:</a:t>
            </a:r>
          </a:p>
          <a:p>
            <a:r>
              <a:rPr lang="en-US" sz="1600" dirty="0"/>
              <a:t>Planner prompt</a:t>
            </a:r>
          </a:p>
          <a:p>
            <a:r>
              <a:rPr lang="en-US" sz="1600" dirty="0"/>
              <a:t>Executor prompt</a:t>
            </a:r>
          </a:p>
          <a:p>
            <a:r>
              <a:rPr lang="en-US" sz="1600" dirty="0"/>
              <a:t>Validator prompt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Benefits:</a:t>
            </a:r>
          </a:p>
          <a:p>
            <a:r>
              <a:rPr lang="en-US" sz="1600" dirty="0"/>
              <a:t>Easier debugging</a:t>
            </a:r>
          </a:p>
          <a:p>
            <a:r>
              <a:rPr lang="en-US" sz="1600" dirty="0"/>
              <a:t>Higher reliability</a:t>
            </a:r>
          </a:p>
          <a:p>
            <a:pPr marL="186262" indent="0">
              <a:buFont typeface="Arial" panose="020B0604020202020204" pitchFamily="34" charset="0"/>
              <a:buNone/>
            </a:pPr>
            <a:endParaRPr lang="en-IN" sz="2000" i="1" u="sng" dirty="0"/>
          </a:p>
          <a:p>
            <a:pPr marL="186262" indent="0">
              <a:buFont typeface="Arial" panose="020B0604020202020204" pitchFamily="34" charset="0"/>
              <a:buNone/>
            </a:pPr>
            <a:r>
              <a:rPr lang="en-IN" sz="2000" i="1" u="sng" dirty="0"/>
              <a:t>Agents are not smarter models — they are better-orchestrated workflows</a:t>
            </a:r>
          </a:p>
        </p:txBody>
      </p:sp>
    </p:spTree>
    <p:extLst>
      <p:ext uri="{BB962C8B-B14F-4D97-AF65-F5344CB8AC3E}">
        <p14:creationId xmlns:p14="http://schemas.microsoft.com/office/powerpoint/2010/main" val="48424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33;p23">
            <a:extLst>
              <a:ext uri="{FF2B5EF4-FFF2-40B4-BE49-F238E27FC236}">
                <a16:creationId xmlns:a16="http://schemas.microsoft.com/office/drawing/2014/main" id="{1ADA60CF-CD4A-B5F1-AD6B-F32336E1CD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13073" y="2351187"/>
            <a:ext cx="5006739" cy="25589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10;p12">
            <a:extLst>
              <a:ext uri="{FF2B5EF4-FFF2-40B4-BE49-F238E27FC236}">
                <a16:creationId xmlns:a16="http://schemas.microsoft.com/office/drawing/2014/main" id="{01D7D5C8-2AD2-EAC3-764F-C7D0556D2431}"/>
              </a:ext>
            </a:extLst>
          </p:cNvPr>
          <p:cNvSpPr/>
          <p:nvPr/>
        </p:nvSpPr>
        <p:spPr>
          <a:xfrm>
            <a:off x="341332" y="330000"/>
            <a:ext cx="5754668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Feedback loops</a:t>
            </a:r>
          </a:p>
        </p:txBody>
      </p:sp>
      <p:sp>
        <p:nvSpPr>
          <p:cNvPr id="13" name="Google Shape;351;p52">
            <a:extLst>
              <a:ext uri="{FF2B5EF4-FFF2-40B4-BE49-F238E27FC236}">
                <a16:creationId xmlns:a16="http://schemas.microsoft.com/office/drawing/2014/main" id="{BA83E7BB-E96D-7493-7E63-A71DBB8C804B}"/>
              </a:ext>
            </a:extLst>
          </p:cNvPr>
          <p:cNvSpPr txBox="1">
            <a:spLocks/>
          </p:cNvSpPr>
          <p:nvPr/>
        </p:nvSpPr>
        <p:spPr>
          <a:xfrm>
            <a:off x="816801" y="2090933"/>
            <a:ext cx="8939847" cy="281357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Agents can:</a:t>
            </a:r>
          </a:p>
          <a:p>
            <a:r>
              <a:rPr lang="en-US" sz="1600" dirty="0"/>
              <a:t>Critique their own output</a:t>
            </a:r>
          </a:p>
          <a:p>
            <a:r>
              <a:rPr lang="en-US" sz="1600" dirty="0"/>
              <a:t>Retry failed steps</a:t>
            </a:r>
          </a:p>
          <a:p>
            <a:r>
              <a:rPr lang="en-US" sz="1600" dirty="0"/>
              <a:t>Improve answers iteratively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Common patterns:</a:t>
            </a:r>
          </a:p>
          <a:p>
            <a:r>
              <a:rPr lang="en-US" sz="1600" dirty="0"/>
              <a:t>Self-reflection</a:t>
            </a:r>
          </a:p>
          <a:p>
            <a:r>
              <a:rPr lang="en-US" sz="1600" dirty="0"/>
              <a:t>Critic agent</a:t>
            </a:r>
          </a:p>
          <a:p>
            <a:r>
              <a:rPr lang="en-US" sz="1600" dirty="0"/>
              <a:t>Retry-on-failure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27935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39;g3bb5f186e07_1_0" title="Gemini_Generated_Image_omtyj4omtyj4omty.png">
            <a:extLst>
              <a:ext uri="{FF2B5EF4-FFF2-40B4-BE49-F238E27FC236}">
                <a16:creationId xmlns:a16="http://schemas.microsoft.com/office/drawing/2014/main" id="{0552E778-723F-2F95-B584-275620D5E57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9901"/>
          <a:stretch/>
        </p:blipFill>
        <p:spPr>
          <a:xfrm>
            <a:off x="1270423" y="1794136"/>
            <a:ext cx="9651153" cy="473386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10;p12">
            <a:extLst>
              <a:ext uri="{FF2B5EF4-FFF2-40B4-BE49-F238E27FC236}">
                <a16:creationId xmlns:a16="http://schemas.microsoft.com/office/drawing/2014/main" id="{487A6A15-8943-0D94-3750-6D80AA60F5C9}"/>
              </a:ext>
            </a:extLst>
          </p:cNvPr>
          <p:cNvSpPr/>
          <p:nvPr/>
        </p:nvSpPr>
        <p:spPr>
          <a:xfrm>
            <a:off x="341331" y="330000"/>
            <a:ext cx="7971395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Example: Data Analysis Agentic System</a:t>
            </a:r>
          </a:p>
        </p:txBody>
      </p:sp>
    </p:spTree>
    <p:extLst>
      <p:ext uri="{BB962C8B-B14F-4D97-AF65-F5344CB8AC3E}">
        <p14:creationId xmlns:p14="http://schemas.microsoft.com/office/powerpoint/2010/main" val="365039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FCE2B93-65C2-31FA-6EE7-2CAF14531CCD}"/>
              </a:ext>
            </a:extLst>
          </p:cNvPr>
          <p:cNvSpPr txBox="1"/>
          <p:nvPr/>
        </p:nvSpPr>
        <p:spPr>
          <a:xfrm>
            <a:off x="2549596" y="2028616"/>
            <a:ext cx="7092808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WORKSHOP</a:t>
            </a:r>
            <a:br>
              <a:rPr lang="en-US" sz="8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88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33525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33623A-B679-DF49-AF15-79E7850574F1}"/>
              </a:ext>
            </a:extLst>
          </p:cNvPr>
          <p:cNvSpPr/>
          <p:nvPr/>
        </p:nvSpPr>
        <p:spPr>
          <a:xfrm>
            <a:off x="2302333" y="646783"/>
            <a:ext cx="758733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THE  PHILOSOPHERS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91BB2-C5C5-3BB9-BCF2-D3920A448F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8" r="27105"/>
          <a:stretch>
            <a:fillRect/>
          </a:stretch>
        </p:blipFill>
        <p:spPr>
          <a:xfrm>
            <a:off x="886968" y="1883663"/>
            <a:ext cx="2084832" cy="2428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3E3FC-BA64-5E2F-821C-CF408142FB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r="26591"/>
          <a:stretch/>
        </p:blipFill>
        <p:spPr>
          <a:xfrm>
            <a:off x="5053584" y="1883661"/>
            <a:ext cx="2084832" cy="2428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1D6DD-CF29-B01A-AD7A-FE17549C4D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r="26591"/>
          <a:stretch/>
        </p:blipFill>
        <p:spPr>
          <a:xfrm>
            <a:off x="9220200" y="1883661"/>
            <a:ext cx="2084832" cy="2428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F451AF-7349-FB35-13A4-9492293A301B}"/>
              </a:ext>
            </a:extLst>
          </p:cNvPr>
          <p:cNvSpPr txBox="1"/>
          <p:nvPr/>
        </p:nvSpPr>
        <p:spPr>
          <a:xfrm>
            <a:off x="886968" y="4382437"/>
            <a:ext cx="1911096" cy="132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Aristotle</a:t>
            </a:r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IN" sz="1400" dirty="0"/>
              <a:t>The Empiricist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Analyzes systematically, focuses on logic, evidence, and categorization.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3C4E8-4254-4837-48E3-45C226D14C36}"/>
              </a:ext>
            </a:extLst>
          </p:cNvPr>
          <p:cNvSpPr txBox="1"/>
          <p:nvPr/>
        </p:nvSpPr>
        <p:spPr>
          <a:xfrm>
            <a:off x="5140452" y="4401032"/>
            <a:ext cx="1911096" cy="1400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Socrates</a:t>
            </a:r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US" sz="1400" dirty="0">
                <a:latin typeface="+mn-lt"/>
              </a:rPr>
              <a:t>The Questioner</a:t>
            </a:r>
            <a:endParaRPr lang="en-IN" sz="1200" dirty="0"/>
          </a:p>
          <a:p>
            <a:pPr algn="just"/>
            <a:endParaRPr lang="en-IN" sz="1100" dirty="0"/>
          </a:p>
          <a:p>
            <a:pPr algn="just">
              <a:lnSpc>
                <a:spcPct val="115000"/>
              </a:lnSpc>
            </a:pPr>
            <a:r>
              <a:rPr lang="en-US" sz="1200" dirty="0"/>
              <a:t>Challenges assumptions, asks probing questions, promotes critical thought.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5408D-DBA8-C09E-EDA6-997CF51E97E7}"/>
              </a:ext>
            </a:extLst>
          </p:cNvPr>
          <p:cNvSpPr txBox="1"/>
          <p:nvPr/>
        </p:nvSpPr>
        <p:spPr>
          <a:xfrm>
            <a:off x="9307068" y="4401032"/>
            <a:ext cx="1911096" cy="132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Plato</a:t>
            </a:r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IN" sz="1400" dirty="0"/>
              <a:t>The Idealist</a:t>
            </a:r>
          </a:p>
          <a:p>
            <a:pPr algn="just"/>
            <a:endParaRPr lang="en-IN" sz="1200" dirty="0"/>
          </a:p>
          <a:p>
            <a:pPr algn="just"/>
            <a:r>
              <a:rPr lang="en-US" sz="1200" dirty="0"/>
              <a:t>Seeks ideal forms, metaphysical truths, and moral dimensions.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3D6D-1F92-BAC0-7E97-17F1A7F7A681}"/>
              </a:ext>
            </a:extLst>
          </p:cNvPr>
          <p:cNvSpPr txBox="1"/>
          <p:nvPr/>
        </p:nvSpPr>
        <p:spPr>
          <a:xfrm>
            <a:off x="3403468" y="6114835"/>
            <a:ext cx="538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5"/>
              </a:rPr>
              <a:t>https://github.com/mayurmadnani/multi-agent-debate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4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58EC0C-1AFB-4D64-7DF8-136932687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3E708-D356-504B-4F1F-5330BBD5B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  <a:endParaRPr lang="en-IN" dirty="0"/>
          </a:p>
        </p:txBody>
      </p:sp>
      <p:grpSp>
        <p:nvGrpSpPr>
          <p:cNvPr id="3" name="Google Shape;309;p32">
            <a:extLst>
              <a:ext uri="{FF2B5EF4-FFF2-40B4-BE49-F238E27FC236}">
                <a16:creationId xmlns:a16="http://schemas.microsoft.com/office/drawing/2014/main" id="{BC829061-33E4-A959-9595-7E0DD5CCB967}"/>
              </a:ext>
            </a:extLst>
          </p:cNvPr>
          <p:cNvGrpSpPr/>
          <p:nvPr/>
        </p:nvGrpSpPr>
        <p:grpSpPr>
          <a:xfrm>
            <a:off x="4364726" y="1925339"/>
            <a:ext cx="3645277" cy="3495074"/>
            <a:chOff x="2365963" y="456588"/>
            <a:chExt cx="4412100" cy="4230300"/>
          </a:xfrm>
        </p:grpSpPr>
        <p:sp>
          <p:nvSpPr>
            <p:cNvPr id="5" name="Google Shape;310;p32">
              <a:extLst>
                <a:ext uri="{FF2B5EF4-FFF2-40B4-BE49-F238E27FC236}">
                  <a16:creationId xmlns:a16="http://schemas.microsoft.com/office/drawing/2014/main" id="{A5D2424B-24DB-6CB4-CD38-7E2846720B8F}"/>
                </a:ext>
              </a:extLst>
            </p:cNvPr>
            <p:cNvSpPr/>
            <p:nvPr/>
          </p:nvSpPr>
          <p:spPr>
            <a:xfrm>
              <a:off x="2365963" y="456588"/>
              <a:ext cx="4412100" cy="4230300"/>
            </a:xfrm>
            <a:prstGeom prst="flowChartAlternateProcess">
              <a:avLst/>
            </a:prstGeom>
            <a:solidFill>
              <a:schemeClr val="lt2"/>
            </a:solidFill>
            <a:ln w="629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7215" dist="15738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75525" tIns="75525" rIns="75525" bIns="755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56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" name="Google Shape;311;p32" title="linkedin qr.jpg">
              <a:extLst>
                <a:ext uri="{FF2B5EF4-FFF2-40B4-BE49-F238E27FC236}">
                  <a16:creationId xmlns:a16="http://schemas.microsoft.com/office/drawing/2014/main" id="{78547D6B-CB24-6BC9-DECD-ABA9A2AA2D0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835" r="826"/>
            <a:stretch/>
          </p:blipFill>
          <p:spPr>
            <a:xfrm>
              <a:off x="2665538" y="658837"/>
              <a:ext cx="3812925" cy="382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313;p32">
            <a:extLst>
              <a:ext uri="{FF2B5EF4-FFF2-40B4-BE49-F238E27FC236}">
                <a16:creationId xmlns:a16="http://schemas.microsoft.com/office/drawing/2014/main" id="{E03770C6-B0F4-31B2-9CB0-95228E3FA57B}"/>
              </a:ext>
            </a:extLst>
          </p:cNvPr>
          <p:cNvSpPr/>
          <p:nvPr/>
        </p:nvSpPr>
        <p:spPr>
          <a:xfrm>
            <a:off x="2296062" y="5524668"/>
            <a:ext cx="7563300" cy="61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https://linkedin.com/in/mayurmadnani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621631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25;p191">
            <a:extLst>
              <a:ext uri="{FF2B5EF4-FFF2-40B4-BE49-F238E27FC236}">
                <a16:creationId xmlns:a16="http://schemas.microsoft.com/office/drawing/2014/main" id="{98411421-8F74-565D-5C54-B1255A38FB86}"/>
              </a:ext>
            </a:extLst>
          </p:cNvPr>
          <p:cNvCxnSpPr/>
          <p:nvPr/>
        </p:nvCxnSpPr>
        <p:spPr>
          <a:xfrm>
            <a:off x="430633" y="2020487"/>
            <a:ext cx="11327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1427;p191">
            <a:extLst>
              <a:ext uri="{FF2B5EF4-FFF2-40B4-BE49-F238E27FC236}">
                <a16:creationId xmlns:a16="http://schemas.microsoft.com/office/drawing/2014/main" id="{E714F9A3-C5D6-0E69-6AAB-6A398DA04517}"/>
              </a:ext>
            </a:extLst>
          </p:cNvPr>
          <p:cNvSpPr txBox="1">
            <a:spLocks/>
          </p:cNvSpPr>
          <p:nvPr/>
        </p:nvSpPr>
        <p:spPr>
          <a:xfrm>
            <a:off x="2720933" y="2791750"/>
            <a:ext cx="2702079" cy="2034383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Machine Learning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Learns patterns from data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Statistical modeling and optimization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Prediction and classification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Improves performance with experience</a:t>
            </a:r>
          </a:p>
        </p:txBody>
      </p:sp>
      <p:sp>
        <p:nvSpPr>
          <p:cNvPr id="5" name="Google Shape;1428;p191">
            <a:extLst>
              <a:ext uri="{FF2B5EF4-FFF2-40B4-BE49-F238E27FC236}">
                <a16:creationId xmlns:a16="http://schemas.microsoft.com/office/drawing/2014/main" id="{BBE6C1F9-59F9-E6B0-D0A5-8ABCFDCF18DA}"/>
              </a:ext>
            </a:extLst>
          </p:cNvPr>
          <p:cNvSpPr txBox="1">
            <a:spLocks/>
          </p:cNvSpPr>
          <p:nvPr/>
        </p:nvSpPr>
        <p:spPr>
          <a:xfrm>
            <a:off x="8685733" y="3791692"/>
            <a:ext cx="2163600" cy="2211354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Agentic AI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Autonomous 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Interacts with tools and environments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Continuously learns and adapts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Perceive - Reason - Act - Learn</a:t>
            </a:r>
            <a:endParaRPr lang="en-US" sz="1800" dirty="0">
              <a:latin typeface="+mn-lt"/>
            </a:endParaRPr>
          </a:p>
        </p:txBody>
      </p:sp>
      <p:sp>
        <p:nvSpPr>
          <p:cNvPr id="6" name="Google Shape;1429;p191">
            <a:extLst>
              <a:ext uri="{FF2B5EF4-FFF2-40B4-BE49-F238E27FC236}">
                <a16:creationId xmlns:a16="http://schemas.microsoft.com/office/drawing/2014/main" id="{FA85052D-A09B-3A4C-DF57-B96B8A684E07}"/>
              </a:ext>
            </a:extLst>
          </p:cNvPr>
          <p:cNvSpPr txBox="1">
            <a:spLocks/>
          </p:cNvSpPr>
          <p:nvPr/>
        </p:nvSpPr>
        <p:spPr>
          <a:xfrm>
            <a:off x="406400" y="2394661"/>
            <a:ext cx="1975998" cy="2459115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chemeClr val="tx2"/>
                </a:solidFill>
              </a:rPr>
              <a:t>Rules-Based AI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Deterministic logic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Hand-crafted, predefined rules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Task-specific automation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Minimal adaptability and learning</a:t>
            </a:r>
          </a:p>
        </p:txBody>
      </p:sp>
      <p:sp>
        <p:nvSpPr>
          <p:cNvPr id="7" name="Google Shape;1430;p191">
            <a:extLst>
              <a:ext uri="{FF2B5EF4-FFF2-40B4-BE49-F238E27FC236}">
                <a16:creationId xmlns:a16="http://schemas.microsoft.com/office/drawing/2014/main" id="{4DA6566E-074D-9999-839B-9317DE772B77}"/>
              </a:ext>
            </a:extLst>
          </p:cNvPr>
          <p:cNvSpPr txBox="1">
            <a:spLocks/>
          </p:cNvSpPr>
          <p:nvPr/>
        </p:nvSpPr>
        <p:spPr>
          <a:xfrm>
            <a:off x="304800" y="1305296"/>
            <a:ext cx="1075752" cy="510889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ERA 1</a:t>
            </a:r>
          </a:p>
        </p:txBody>
      </p:sp>
      <p:sp>
        <p:nvSpPr>
          <p:cNvPr id="11" name="Google Shape;1434;p191">
            <a:extLst>
              <a:ext uri="{FF2B5EF4-FFF2-40B4-BE49-F238E27FC236}">
                <a16:creationId xmlns:a16="http://schemas.microsoft.com/office/drawing/2014/main" id="{C3CED258-CF37-55F4-9796-D8A38C44669B}"/>
              </a:ext>
            </a:extLst>
          </p:cNvPr>
          <p:cNvSpPr/>
          <p:nvPr/>
        </p:nvSpPr>
        <p:spPr>
          <a:xfrm>
            <a:off x="476952" y="2306096"/>
            <a:ext cx="190400" cy="190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2" name="Google Shape;1435;p191">
            <a:extLst>
              <a:ext uri="{FF2B5EF4-FFF2-40B4-BE49-F238E27FC236}">
                <a16:creationId xmlns:a16="http://schemas.microsoft.com/office/drawing/2014/main" id="{9D250290-8DC1-8706-CDD0-DB6295EE7C0B}"/>
              </a:ext>
            </a:extLst>
          </p:cNvPr>
          <p:cNvCxnSpPr/>
          <p:nvPr/>
        </p:nvCxnSpPr>
        <p:spPr>
          <a:xfrm>
            <a:off x="572152" y="2020489"/>
            <a:ext cx="0" cy="4328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436;p191">
            <a:extLst>
              <a:ext uri="{FF2B5EF4-FFF2-40B4-BE49-F238E27FC236}">
                <a16:creationId xmlns:a16="http://schemas.microsoft.com/office/drawing/2014/main" id="{3B4C5C6A-02AF-5DD0-BC25-00E660613704}"/>
              </a:ext>
            </a:extLst>
          </p:cNvPr>
          <p:cNvSpPr/>
          <p:nvPr/>
        </p:nvSpPr>
        <p:spPr>
          <a:xfrm>
            <a:off x="2791485" y="2700967"/>
            <a:ext cx="190400" cy="190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4" name="Google Shape;1437;p191">
            <a:extLst>
              <a:ext uri="{FF2B5EF4-FFF2-40B4-BE49-F238E27FC236}">
                <a16:creationId xmlns:a16="http://schemas.microsoft.com/office/drawing/2014/main" id="{19714699-35E3-EBDE-CAB8-5056D9A7B55D}"/>
              </a:ext>
            </a:extLst>
          </p:cNvPr>
          <p:cNvCxnSpPr/>
          <p:nvPr/>
        </p:nvCxnSpPr>
        <p:spPr>
          <a:xfrm flipH="1">
            <a:off x="2886667" y="2068357"/>
            <a:ext cx="4800" cy="75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438;p191">
            <a:extLst>
              <a:ext uri="{FF2B5EF4-FFF2-40B4-BE49-F238E27FC236}">
                <a16:creationId xmlns:a16="http://schemas.microsoft.com/office/drawing/2014/main" id="{8AEFA9EF-F46C-D5B1-D732-2C7120C9DCE6}"/>
              </a:ext>
            </a:extLst>
          </p:cNvPr>
          <p:cNvSpPr txBox="1"/>
          <p:nvPr/>
        </p:nvSpPr>
        <p:spPr>
          <a:xfrm>
            <a:off x="5827299" y="3359091"/>
            <a:ext cx="2454147" cy="258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b="1" dirty="0">
                <a:solidFill>
                  <a:srgbClr val="002060"/>
                </a:solidFill>
                <a:latin typeface="+mj-lt"/>
                <a:ea typeface="Nunito Sans"/>
                <a:cs typeface="Nunito Sans"/>
                <a:sym typeface="Nunito Sans"/>
              </a:rPr>
              <a:t>Generative AI</a:t>
            </a:r>
            <a:endParaRPr sz="2000" b="1" dirty="0">
              <a:solidFill>
                <a:srgbClr val="002060"/>
              </a:solidFill>
              <a:latin typeface="+mj-lt"/>
              <a:ea typeface="Nunito Sans"/>
              <a:cs typeface="Nunito Sans"/>
              <a:sym typeface="Nunito Sans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Creates text, images, code, and media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Trained on large-scale data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Context-aware and conversational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Produces human-like outputs</a:t>
            </a:r>
            <a:endParaRPr sz="1400" dirty="0">
              <a:solidFill>
                <a:schemeClr val="dk1"/>
              </a:solidFill>
              <a:ea typeface="Nunito Sans"/>
              <a:cs typeface="Nunito Sans"/>
              <a:sym typeface="Nunito Sans"/>
            </a:endParaRPr>
          </a:p>
        </p:txBody>
      </p:sp>
      <p:sp>
        <p:nvSpPr>
          <p:cNvPr id="16" name="Google Shape;1439;p191">
            <a:extLst>
              <a:ext uri="{FF2B5EF4-FFF2-40B4-BE49-F238E27FC236}">
                <a16:creationId xmlns:a16="http://schemas.microsoft.com/office/drawing/2014/main" id="{5DC19142-13BD-0479-D3C7-2B40DADD51CD}"/>
              </a:ext>
            </a:extLst>
          </p:cNvPr>
          <p:cNvSpPr/>
          <p:nvPr/>
        </p:nvSpPr>
        <p:spPr>
          <a:xfrm>
            <a:off x="5906067" y="3306519"/>
            <a:ext cx="190400" cy="1904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7" name="Google Shape;1440;p191">
            <a:extLst>
              <a:ext uri="{FF2B5EF4-FFF2-40B4-BE49-F238E27FC236}">
                <a16:creationId xmlns:a16="http://schemas.microsoft.com/office/drawing/2014/main" id="{948DE683-9773-6E6A-0128-C4C2DC6D668C}"/>
              </a:ext>
            </a:extLst>
          </p:cNvPr>
          <p:cNvCxnSpPr/>
          <p:nvPr/>
        </p:nvCxnSpPr>
        <p:spPr>
          <a:xfrm flipH="1">
            <a:off x="5992867" y="2031291"/>
            <a:ext cx="8400" cy="14076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441;p191">
            <a:extLst>
              <a:ext uri="{FF2B5EF4-FFF2-40B4-BE49-F238E27FC236}">
                <a16:creationId xmlns:a16="http://schemas.microsoft.com/office/drawing/2014/main" id="{54220C32-7055-1C0C-F33B-89DAC1E18D4D}"/>
              </a:ext>
            </a:extLst>
          </p:cNvPr>
          <p:cNvSpPr/>
          <p:nvPr/>
        </p:nvSpPr>
        <p:spPr>
          <a:xfrm>
            <a:off x="8763233" y="3705326"/>
            <a:ext cx="190400" cy="190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9" name="Google Shape;1442;p191">
            <a:extLst>
              <a:ext uri="{FF2B5EF4-FFF2-40B4-BE49-F238E27FC236}">
                <a16:creationId xmlns:a16="http://schemas.microsoft.com/office/drawing/2014/main" id="{DECB7E97-EA9B-ED75-16F3-BDCF47AB4B07}"/>
              </a:ext>
            </a:extLst>
          </p:cNvPr>
          <p:cNvCxnSpPr/>
          <p:nvPr/>
        </p:nvCxnSpPr>
        <p:spPr>
          <a:xfrm flipH="1">
            <a:off x="8851633" y="2006591"/>
            <a:ext cx="6800" cy="1865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1430;p191">
            <a:extLst>
              <a:ext uri="{FF2B5EF4-FFF2-40B4-BE49-F238E27FC236}">
                <a16:creationId xmlns:a16="http://schemas.microsoft.com/office/drawing/2014/main" id="{0E37C064-9C8E-1D4F-CF01-60540CC8FF93}"/>
              </a:ext>
            </a:extLst>
          </p:cNvPr>
          <p:cNvSpPr txBox="1">
            <a:spLocks/>
          </p:cNvSpPr>
          <p:nvPr/>
        </p:nvSpPr>
        <p:spPr>
          <a:xfrm>
            <a:off x="2444009" y="1310812"/>
            <a:ext cx="1075752" cy="510889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ERA 2</a:t>
            </a:r>
          </a:p>
        </p:txBody>
      </p:sp>
      <p:sp>
        <p:nvSpPr>
          <p:cNvPr id="21" name="Google Shape;1430;p191">
            <a:extLst>
              <a:ext uri="{FF2B5EF4-FFF2-40B4-BE49-F238E27FC236}">
                <a16:creationId xmlns:a16="http://schemas.microsoft.com/office/drawing/2014/main" id="{90B37B72-827F-03D3-89CE-7EEE6C962A6D}"/>
              </a:ext>
            </a:extLst>
          </p:cNvPr>
          <p:cNvSpPr txBox="1">
            <a:spLocks/>
          </p:cNvSpPr>
          <p:nvPr/>
        </p:nvSpPr>
        <p:spPr>
          <a:xfrm>
            <a:off x="5469433" y="1310812"/>
            <a:ext cx="1075752" cy="510889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ERA 3</a:t>
            </a:r>
          </a:p>
        </p:txBody>
      </p:sp>
      <p:sp>
        <p:nvSpPr>
          <p:cNvPr id="22" name="Google Shape;1430;p191">
            <a:extLst>
              <a:ext uri="{FF2B5EF4-FFF2-40B4-BE49-F238E27FC236}">
                <a16:creationId xmlns:a16="http://schemas.microsoft.com/office/drawing/2014/main" id="{704EC3AB-B962-30DB-57AB-E6E86BEE0741}"/>
              </a:ext>
            </a:extLst>
          </p:cNvPr>
          <p:cNvSpPr txBox="1">
            <a:spLocks/>
          </p:cNvSpPr>
          <p:nvPr/>
        </p:nvSpPr>
        <p:spPr>
          <a:xfrm>
            <a:off x="8313757" y="1302849"/>
            <a:ext cx="1075752" cy="510889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ERA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1405E9-B252-E9DC-B997-439960624EE9}"/>
              </a:ext>
            </a:extLst>
          </p:cNvPr>
          <p:cNvSpPr txBox="1"/>
          <p:nvPr/>
        </p:nvSpPr>
        <p:spPr>
          <a:xfrm>
            <a:off x="745705" y="6100874"/>
            <a:ext cx="447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2"/>
              </a:rPr>
              <a:t>https://ourworldindata.org/brief-history-of-ai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0C8B7-D04B-B228-1E30-E0F455F4DAB6}"/>
              </a:ext>
            </a:extLst>
          </p:cNvPr>
          <p:cNvSpPr txBox="1"/>
          <p:nvPr/>
        </p:nvSpPr>
        <p:spPr>
          <a:xfrm>
            <a:off x="6974559" y="6107543"/>
            <a:ext cx="342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https://r0bk.github.io/killedbyllm/</a:t>
            </a:r>
            <a:endParaRPr lang="en-IN" dirty="0"/>
          </a:p>
        </p:txBody>
      </p:sp>
      <p:sp>
        <p:nvSpPr>
          <p:cNvPr id="3" name="Google Shape;110;p12">
            <a:extLst>
              <a:ext uri="{FF2B5EF4-FFF2-40B4-BE49-F238E27FC236}">
                <a16:creationId xmlns:a16="http://schemas.microsoft.com/office/drawing/2014/main" id="{12F6E0C9-9B9A-0CC1-3A51-5A2E7B74F611}"/>
              </a:ext>
            </a:extLst>
          </p:cNvPr>
          <p:cNvSpPr/>
          <p:nvPr/>
        </p:nvSpPr>
        <p:spPr>
          <a:xfrm>
            <a:off x="341333" y="330000"/>
            <a:ext cx="2854449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/>
              <a:t>AI Evolution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105387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 animBg="1"/>
      <p:bldP spid="13" grpId="0" animBg="1"/>
      <p:bldP spid="15" grpId="0"/>
      <p:bldP spid="16" grpId="0" animBg="1"/>
      <p:bldP spid="18" grpId="0" animBg="1"/>
      <p:bldP spid="20" grpId="0"/>
      <p:bldP spid="21" grpId="0"/>
      <p:bldP spid="22" grpId="0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18252886-F999-8C78-68D6-468E1E9B2BAA}"/>
              </a:ext>
            </a:extLst>
          </p:cNvPr>
          <p:cNvSpPr txBox="1">
            <a:spLocks/>
          </p:cNvSpPr>
          <p:nvPr/>
        </p:nvSpPr>
        <p:spPr>
          <a:xfrm>
            <a:off x="807564" y="1619878"/>
            <a:ext cx="5893249" cy="34120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6262" indent="0">
              <a:buFont typeface="Arial" panose="020B0604020202020204" pitchFamily="34" charset="0"/>
              <a:buNone/>
            </a:pPr>
            <a:r>
              <a:rPr lang="en-US" sz="2000" dirty="0"/>
              <a:t>Agentic AI systems are LLM-powered systems that can autonomously reason, plan, take actions, observe outcomes, and iterate toward a goal.</a:t>
            </a:r>
          </a:p>
          <a:p>
            <a:pPr marL="186262" indent="0">
              <a:spcBef>
                <a:spcPts val="1333"/>
              </a:spcBef>
              <a:spcAft>
                <a:spcPts val="1333"/>
              </a:spcAft>
              <a:buFont typeface="Arial" panose="020B0604020202020204" pitchFamily="34" charset="0"/>
              <a:buNone/>
            </a:pPr>
            <a:endParaRPr lang="en-US" sz="2000" dirty="0"/>
          </a:p>
          <a:p>
            <a:pPr marL="186262" indent="0">
              <a:spcBef>
                <a:spcPts val="1333"/>
              </a:spcBef>
              <a:spcAft>
                <a:spcPts val="1333"/>
              </a:spcAft>
              <a:buFont typeface="Arial" panose="020B0604020202020204" pitchFamily="34" charset="0"/>
              <a:buNone/>
            </a:pPr>
            <a:r>
              <a:rPr lang="en-US" sz="2000" dirty="0"/>
              <a:t>Key distinction from traditional LLM usage:</a:t>
            </a:r>
          </a:p>
          <a:p>
            <a:pPr>
              <a:spcBef>
                <a:spcPts val="1333"/>
              </a:spcBef>
              <a:spcAft>
                <a:spcPts val="1333"/>
              </a:spcAft>
            </a:pPr>
            <a:r>
              <a:rPr lang="en-US" sz="2000" dirty="0"/>
              <a:t>LLM Prompting: Single-shot input → output</a:t>
            </a:r>
          </a:p>
          <a:p>
            <a:pPr>
              <a:spcBef>
                <a:spcPts val="1333"/>
              </a:spcBef>
              <a:spcAft>
                <a:spcPts val="1333"/>
              </a:spcAft>
            </a:pPr>
            <a:r>
              <a:rPr lang="en-US" sz="2000" dirty="0"/>
              <a:t>Agentic Systems: Continuous loop over time</a:t>
            </a:r>
          </a:p>
          <a:p>
            <a:pPr>
              <a:spcBef>
                <a:spcPts val="1333"/>
              </a:spcBef>
              <a:spcAft>
                <a:spcPts val="1333"/>
              </a:spcAft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88782-56E7-3909-0309-C2ECA4C051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527" t="12914" r="20000" b="11173"/>
          <a:stretch>
            <a:fillRect/>
          </a:stretch>
        </p:blipFill>
        <p:spPr>
          <a:xfrm>
            <a:off x="6925625" y="1534979"/>
            <a:ext cx="4751813" cy="3237497"/>
          </a:xfrm>
          <a:prstGeom prst="rect">
            <a:avLst/>
          </a:prstGeom>
        </p:spPr>
      </p:pic>
      <p:sp>
        <p:nvSpPr>
          <p:cNvPr id="2" name="Google Shape;110;p12">
            <a:extLst>
              <a:ext uri="{FF2B5EF4-FFF2-40B4-BE49-F238E27FC236}">
                <a16:creationId xmlns:a16="http://schemas.microsoft.com/office/drawing/2014/main" id="{4797EC0F-D4B0-C57B-13A2-ABAEEB569E53}"/>
              </a:ext>
            </a:extLst>
          </p:cNvPr>
          <p:cNvSpPr/>
          <p:nvPr/>
        </p:nvSpPr>
        <p:spPr>
          <a:xfrm>
            <a:off x="341333" y="330000"/>
            <a:ext cx="6113200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/>
              <a:t>What is Agentic AI?</a:t>
            </a:r>
          </a:p>
        </p:txBody>
      </p:sp>
    </p:spTree>
    <p:extLst>
      <p:ext uri="{BB962C8B-B14F-4D97-AF65-F5344CB8AC3E}">
        <p14:creationId xmlns:p14="http://schemas.microsoft.com/office/powerpoint/2010/main" val="208895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62B88870-E1DB-C7FB-EA39-7529D80936AE}"/>
              </a:ext>
            </a:extLst>
          </p:cNvPr>
          <p:cNvSpPr txBox="1">
            <a:spLocks/>
          </p:cNvSpPr>
          <p:nvPr/>
        </p:nvSpPr>
        <p:spPr>
          <a:xfrm>
            <a:off x="816801" y="2090933"/>
            <a:ext cx="3890913" cy="2813576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000" dirty="0"/>
              <a:t>The Brain (LLM)</a:t>
            </a:r>
          </a:p>
          <a:p>
            <a:r>
              <a:rPr lang="en-IN" sz="2000" dirty="0"/>
              <a:t>The Hands (Tools)</a:t>
            </a:r>
          </a:p>
          <a:p>
            <a:r>
              <a:rPr lang="en-IN" sz="2000" dirty="0"/>
              <a:t>The Memory (State)</a:t>
            </a:r>
          </a:p>
          <a:p>
            <a:pPr marL="186262" indent="0">
              <a:buFont typeface="Arial" panose="020B0604020202020204" pitchFamily="34" charset="0"/>
              <a:buNone/>
            </a:pPr>
            <a:endParaRPr lang="en-IN" sz="2000" i="1" u="sng" dirty="0"/>
          </a:p>
          <a:p>
            <a:pPr marL="186262" indent="0">
              <a:buFont typeface="Arial" panose="020B0604020202020204" pitchFamily="34" charset="0"/>
              <a:buNone/>
            </a:pPr>
            <a:r>
              <a:rPr lang="en-IN" sz="2000" i="1" u="sng" dirty="0"/>
              <a:t>Agents are not smarter models — they are better-orchestrated 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0C175-ABDA-417A-9D2A-D2C77E69CA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07714" y="2060630"/>
            <a:ext cx="7097023" cy="3146103"/>
          </a:xfrm>
          <a:prstGeom prst="rect">
            <a:avLst/>
          </a:prstGeom>
        </p:spPr>
      </p:pic>
      <p:sp>
        <p:nvSpPr>
          <p:cNvPr id="2" name="Google Shape;110;p12">
            <a:extLst>
              <a:ext uri="{FF2B5EF4-FFF2-40B4-BE49-F238E27FC236}">
                <a16:creationId xmlns:a16="http://schemas.microsoft.com/office/drawing/2014/main" id="{3BFF5439-2D15-E21B-3F97-2825ACED87B2}"/>
              </a:ext>
            </a:extLst>
          </p:cNvPr>
          <p:cNvSpPr/>
          <p:nvPr/>
        </p:nvSpPr>
        <p:spPr>
          <a:xfrm>
            <a:off x="341332" y="330000"/>
            <a:ext cx="8137649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/>
              <a:t>From "Stateless Chat" to "Stateful Loops"</a:t>
            </a:r>
          </a:p>
        </p:txBody>
      </p:sp>
    </p:spTree>
    <p:extLst>
      <p:ext uri="{BB962C8B-B14F-4D97-AF65-F5344CB8AC3E}">
        <p14:creationId xmlns:p14="http://schemas.microsoft.com/office/powerpoint/2010/main" val="3056612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81B7-31FD-0C49-900A-C066EE13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hlinkClick r:id="rId2"/>
              </a:rPr>
              <a:t>https://arxiv.org/abs/2506.02153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3"/>
              </a:rPr>
              <a:t>https://arxiv.org/abs/2511.18258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4"/>
              </a:rPr>
              <a:t>https://blog.langchain.com/benchmarking-multi-agent-architectures/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5"/>
              </a:rPr>
              <a:t>https://microsoft.ai/news/the-path-to-medical-superintelligence/</a:t>
            </a:r>
            <a:endParaRPr lang="en-IN" dirty="0"/>
          </a:p>
        </p:txBody>
      </p:sp>
      <p:sp>
        <p:nvSpPr>
          <p:cNvPr id="4" name="Google Shape;110;p12">
            <a:extLst>
              <a:ext uri="{FF2B5EF4-FFF2-40B4-BE49-F238E27FC236}">
                <a16:creationId xmlns:a16="http://schemas.microsoft.com/office/drawing/2014/main" id="{A31C80F2-A4E7-BFB1-F327-D73FC90EEEC9}"/>
              </a:ext>
            </a:extLst>
          </p:cNvPr>
          <p:cNvSpPr/>
          <p:nvPr/>
        </p:nvSpPr>
        <p:spPr>
          <a:xfrm>
            <a:off x="341333" y="330000"/>
            <a:ext cx="4082886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sz="3200" dirty="0"/>
              <a:t>Why Multi-Agent?</a:t>
            </a:r>
          </a:p>
        </p:txBody>
      </p:sp>
    </p:spTree>
    <p:extLst>
      <p:ext uri="{BB962C8B-B14F-4D97-AF65-F5344CB8AC3E}">
        <p14:creationId xmlns:p14="http://schemas.microsoft.com/office/powerpoint/2010/main" val="1286557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B1A7AE-9D92-BA84-2139-2705D11D6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/>
          <p:cNvSpPr/>
          <p:nvPr/>
        </p:nvSpPr>
        <p:spPr>
          <a:xfrm>
            <a:off x="341333" y="330000"/>
            <a:ext cx="6113200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The “Generalist” Problem</a:t>
            </a:r>
            <a:endParaRPr sz="2000" dirty="0">
              <a:solidFill>
                <a:srgbClr val="1E1E1E"/>
              </a:solidFill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11" name="Google Shape;111;p12" descr="improve quality and change background to #f0f0f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2667" y="1262633"/>
            <a:ext cx="7606667" cy="533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3383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4FFE20-0843-8EBD-CB2E-7E751F1BC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>
            <a:extLst>
              <a:ext uri="{FF2B5EF4-FFF2-40B4-BE49-F238E27FC236}">
                <a16:creationId xmlns:a16="http://schemas.microsoft.com/office/drawing/2014/main" id="{DCFF06B6-43E5-779B-413C-69EE365F42F2}"/>
              </a:ext>
            </a:extLst>
          </p:cNvPr>
          <p:cNvSpPr/>
          <p:nvPr/>
        </p:nvSpPr>
        <p:spPr>
          <a:xfrm>
            <a:off x="341333" y="330000"/>
            <a:ext cx="6113200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The “Generalist” Problem</a:t>
            </a:r>
            <a:endParaRPr sz="2000" dirty="0">
              <a:solidFill>
                <a:srgbClr val="1E1E1E"/>
              </a:solidFill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E5FD8-2D6A-3FA8-8A6D-4913B4081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3740" y="1401049"/>
            <a:ext cx="7561586" cy="51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44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hingle">
          <a:fgClr>
            <a:schemeClr val="tx2">
              <a:lumMod val="20000"/>
              <a:lumOff val="80000"/>
            </a:schemeClr>
          </a:fgClr>
          <a:bgClr>
            <a:schemeClr val="bg2">
              <a:lumMod val="90000"/>
            </a:schemeClr>
          </a:bgClr>
        </a:patt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66C750-867C-D89C-12A3-1B83D956C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2">
            <a:extLst>
              <a:ext uri="{FF2B5EF4-FFF2-40B4-BE49-F238E27FC236}">
                <a16:creationId xmlns:a16="http://schemas.microsoft.com/office/drawing/2014/main" id="{AE108278-4514-495F-1A8C-3CE553246C35}"/>
              </a:ext>
            </a:extLst>
          </p:cNvPr>
          <p:cNvSpPr/>
          <p:nvPr/>
        </p:nvSpPr>
        <p:spPr>
          <a:xfrm>
            <a:off x="341333" y="330000"/>
            <a:ext cx="6113200" cy="820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IN" sz="3200" dirty="0">
                <a:solidFill>
                  <a:srgbClr val="1E1E1E"/>
                </a:solidFill>
                <a:ea typeface="Google Sans"/>
                <a:cs typeface="Google Sans"/>
                <a:sym typeface="Google Sans"/>
              </a:rPr>
              <a:t>LLMs / SLMs</a:t>
            </a:r>
          </a:p>
        </p:txBody>
      </p:sp>
      <p:sp>
        <p:nvSpPr>
          <p:cNvPr id="50" name="Google Shape;50;p8"/>
          <p:cNvSpPr/>
          <p:nvPr/>
        </p:nvSpPr>
        <p:spPr>
          <a:xfrm>
            <a:off x="1926267" y="2619833"/>
            <a:ext cx="35012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Massive Scale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1" name="Google Shape;51;p8"/>
          <p:cNvSpPr/>
          <p:nvPr/>
        </p:nvSpPr>
        <p:spPr>
          <a:xfrm>
            <a:off x="2260467" y="1297167"/>
            <a:ext cx="2832800" cy="955200"/>
          </a:xfrm>
          <a:prstGeom prst="roundRect">
            <a:avLst>
              <a:gd name="adj" fmla="val 16667"/>
            </a:avLst>
          </a:prstGeom>
          <a:solidFill>
            <a:schemeClr val="accent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Large Language Models (LLMs)</a:t>
            </a:r>
            <a:endParaRPr sz="20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2" name="Google Shape;52;p8"/>
          <p:cNvSpPr/>
          <p:nvPr/>
        </p:nvSpPr>
        <p:spPr>
          <a:xfrm>
            <a:off x="7127367" y="1297167"/>
            <a:ext cx="2810000" cy="9552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000">
                <a:solidFill>
                  <a:schemeClr val="lt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Small Language Models (SLMs)</a:t>
            </a:r>
            <a:endParaRPr sz="2000">
              <a:solidFill>
                <a:schemeClr val="lt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4" name="Google Shape;54;p8"/>
          <p:cNvSpPr/>
          <p:nvPr/>
        </p:nvSpPr>
        <p:spPr>
          <a:xfrm>
            <a:off x="1945067" y="3419300"/>
            <a:ext cx="34636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Deep Architecture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5" name="Google Shape;55;p8"/>
          <p:cNvSpPr/>
          <p:nvPr/>
        </p:nvSpPr>
        <p:spPr>
          <a:xfrm>
            <a:off x="1926267" y="4220300"/>
            <a:ext cx="35012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Versatile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6" name="Google Shape;56;p8"/>
          <p:cNvSpPr/>
          <p:nvPr/>
        </p:nvSpPr>
        <p:spPr>
          <a:xfrm>
            <a:off x="1926267" y="5022067"/>
            <a:ext cx="35012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Resource Intensive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6739967" y="2566633"/>
            <a:ext cx="35848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Knowledge Transfer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6739967" y="3360000"/>
            <a:ext cx="35848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Compact Architecture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6721167" y="4159467"/>
            <a:ext cx="36224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Precision focused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6702367" y="4961984"/>
            <a:ext cx="36600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Agentic &amp; privacy focus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721167" y="5764533"/>
            <a:ext cx="36224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Domain specialist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1865667" y="5823833"/>
            <a:ext cx="3622400" cy="522800"/>
          </a:xfrm>
          <a:prstGeom prst="roundRect">
            <a:avLst>
              <a:gd name="adj" fmla="val 50000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solidFill>
                  <a:srgbClr val="1E1E1E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Performance</a:t>
            </a:r>
            <a:endParaRPr sz="2400">
              <a:solidFill>
                <a:srgbClr val="1E1E1E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  <p:extLst>
      <p:ext uri="{BB962C8B-B14F-4D97-AF65-F5344CB8AC3E}">
        <p14:creationId xmlns:p14="http://schemas.microsoft.com/office/powerpoint/2010/main" val="3620517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2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3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4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ppt/theme/themeOverride5.xml><?xml version="1.0" encoding="utf-8"?>
<a:themeOverride xmlns:a="http://schemas.openxmlformats.org/drawingml/2006/main">
  <a:clrScheme name="Wood Type">
    <a:dk1>
      <a:sysClr val="windowText" lastClr="000000"/>
    </a:dk1>
    <a:lt1>
      <a:sysClr val="window" lastClr="FFFFFF"/>
    </a:lt1>
    <a:dk2>
      <a:srgbClr val="696464"/>
    </a:dk2>
    <a:lt2>
      <a:srgbClr val="E9E5DC"/>
    </a:lt2>
    <a:accent1>
      <a:srgbClr val="D34817"/>
    </a:accent1>
    <a:accent2>
      <a:srgbClr val="9B2D1F"/>
    </a:accent2>
    <a:accent3>
      <a:srgbClr val="A28E6A"/>
    </a:accent3>
    <a:accent4>
      <a:srgbClr val="956251"/>
    </a:accent4>
    <a:accent5>
      <a:srgbClr val="918485"/>
    </a:accent5>
    <a:accent6>
      <a:srgbClr val="855D5D"/>
    </a:accent6>
    <a:hlink>
      <a:srgbClr val="CC9900"/>
    </a:hlink>
    <a:folHlink>
      <a:srgbClr val="96A9A9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698</Words>
  <Application>Microsoft Office PowerPoint</Application>
  <PresentationFormat>Widescreen</PresentationFormat>
  <Paragraphs>180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Google Sans</vt:lpstr>
      <vt:lpstr>Google Sans Medium</vt:lpstr>
      <vt:lpstr>Nunito Sans</vt:lpstr>
      <vt:lpstr>Open Sans</vt:lpstr>
      <vt:lpstr>Roboto Mono Light</vt:lpstr>
      <vt:lpstr>Rockwell</vt:lpstr>
      <vt:lpstr>Rockwell Condensed</vt:lpstr>
      <vt:lpstr>Wingdings</vt:lpstr>
      <vt:lpstr>Wood Type</vt:lpstr>
      <vt:lpstr>Multi Agent AI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Mayur Madnani</dc:creator>
  <cp:lastModifiedBy>Mayur Madnani</cp:lastModifiedBy>
  <cp:revision>6</cp:revision>
  <dcterms:created xsi:type="dcterms:W3CDTF">2026-01-21T18:14:30Z</dcterms:created>
  <dcterms:modified xsi:type="dcterms:W3CDTF">2026-01-31T07:06:24Z</dcterms:modified>
</cp:coreProperties>
</file>